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0"/>
  </p:notesMasterIdLst>
  <p:sldIdLst>
    <p:sldId id="256" r:id="rId2"/>
    <p:sldId id="258" r:id="rId3"/>
    <p:sldId id="360" r:id="rId4"/>
    <p:sldId id="341" r:id="rId5"/>
    <p:sldId id="342" r:id="rId6"/>
    <p:sldId id="359" r:id="rId7"/>
    <p:sldId id="366" r:id="rId8"/>
    <p:sldId id="343" r:id="rId9"/>
    <p:sldId id="271" r:id="rId10"/>
    <p:sldId id="367" r:id="rId11"/>
    <p:sldId id="370" r:id="rId12"/>
    <p:sldId id="368" r:id="rId13"/>
    <p:sldId id="369" r:id="rId14"/>
    <p:sldId id="371" r:id="rId15"/>
    <p:sldId id="365" r:id="rId16"/>
    <p:sldId id="372" r:id="rId17"/>
    <p:sldId id="361" r:id="rId18"/>
    <p:sldId id="364" r:id="rId19"/>
  </p:sldIdLst>
  <p:sldSz cx="9144000" cy="5143500" type="screen16x9"/>
  <p:notesSz cx="6858000" cy="9144000"/>
  <p:embeddedFontLst>
    <p:embeddedFont>
      <p:font typeface="Nanum Gothic" panose="020B0604020202020204" charset="-127"/>
      <p:regular r:id="rId21"/>
      <p:bold r:id="rId22"/>
    </p:embeddedFont>
    <p:embeddedFont>
      <p:font typeface="Abhaya Libre" panose="020B0604020202020204" charset="0"/>
      <p:regular r:id="rId23"/>
      <p:bold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BE03CC-A582-4294-90A4-1E2D5D775AA5}">
  <a:tblStyle styleId="{FFBE03CC-A582-4294-90A4-1E2D5D775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387" autoAdjust="0"/>
  </p:normalViewPr>
  <p:slideViewPr>
    <p:cSldViewPr snapToGrid="0">
      <p:cViewPr varScale="1">
        <p:scale>
          <a:sx n="117" d="100"/>
          <a:sy n="117" d="100"/>
        </p:scale>
        <p:origin x="14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08f917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e08f917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Boa tarde, o meu nome é … e junto com o meu colega … viemos apresentar o projeto HAPPYGUEST.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993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807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75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61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230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42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619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059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79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61e6517f4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61e6517f4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Ao longo da nosso apresentação vamos falar de várias coisas, primeiramente enquadrar um pouco o projeto e falar dos seu objetivos, depois vamos falar um pouco de como o projeto foi estruturado, falar ainda das funcionalidades e demostração das mesmas construídas ao logo do projeto e por fim uma breve conclusão com referencia para trabalhos futuros.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4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Com a crescimento das redes sociais, é comum que os clientes insatisfeitos com o serviço de um hotel optem por expressar publicamente as suas queixas nessas plataformas online.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Esta exposição pública das insatisfações pode rapidamente prejudicar a reputação de um estabelecimento hoteleiro, exercendo uma influência negativa na decisão de potenciais hóspedes.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43541"/>
                </a:solidFill>
                <a:effectLst/>
                <a:latin typeface="Söhne"/>
              </a:rPr>
              <a:t>Este fenómeno coloca diante da indústria hoteleira um desafio significativo, uma vez que a imagem e a reputação desempenham papéis cruciais no sucesso de qualquer empreendimento.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Neste contexto, os hotéis estão a adotar uma postura cada vez mais vigilante ao longo de toda a estadia do cliente, desde o momento da reserva até o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check-out</a:t>
            </a: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com o objetivo é evitar a ocorrência destas experiências negativas.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2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objetivo primordial desta aplicação é aprimorar os serviços oferecidos e simplificar a comunicação entre os clientes e os estabelecimentos hoteleiros. </a:t>
            </a:r>
          </a:p>
          <a:p>
            <a:pPr marL="45720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conceção desta aplicação visa a facilidade e a eficácia no seu uso.</a:t>
            </a:r>
          </a:p>
          <a:p>
            <a:pPr marL="45720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Isto visa proporcionar uma experiência mais gratificante aos hóspedes, enquanto otimiza a gestão interna dos hotéis.</a:t>
            </a:r>
          </a:p>
          <a:p>
            <a:pPr marL="45720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meio desta aplicação, os hóspedes poderão expressar as suas necessidades e preocupações diretamente, enquanto os hotéis terão a capacidade de reagir de imediato e solucionar eventuais problemas. </a:t>
            </a:r>
          </a:p>
          <a:p>
            <a:pPr marL="45720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 processo contribui para assegurar uma estadia mais agradável para todas as partes envolvidas.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59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88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11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a29405bd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a29405bd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Falar sobre a comunicação das aplicações, criação da API e os utilizadores para cada interface.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Desenvolvimento da aplicação mobile em Android (Java) , </a:t>
            </a:r>
            <a:r>
              <a:rPr lang="pt-PT" dirty="0" err="1"/>
              <a:t>Dashboard</a:t>
            </a:r>
            <a:r>
              <a:rPr lang="pt-PT" dirty="0"/>
              <a:t> Web (Vue.js - </a:t>
            </a:r>
            <a:r>
              <a:rPr lang="pt-PT" dirty="0" err="1"/>
              <a:t>Javascript</a:t>
            </a:r>
            <a:r>
              <a:rPr lang="pt-PT" dirty="0"/>
              <a:t>) e API (</a:t>
            </a:r>
            <a:r>
              <a:rPr lang="pt-PT" dirty="0" err="1"/>
              <a:t>Laravel</a:t>
            </a:r>
            <a:r>
              <a:rPr lang="pt-PT" dirty="0"/>
              <a:t> - PHP)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74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15a99f9a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15a99f9a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title" hasCustomPrompt="1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5" hasCustomPrompt="1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 idx="8" hasCustomPrompt="1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14" hasCustomPrompt="1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23" name="Google Shape;123;p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3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9"/>
          <p:cNvCxnSpPr/>
          <p:nvPr/>
        </p:nvCxnSpPr>
        <p:spPr>
          <a:xfrm rot="10800000">
            <a:off x="713175" y="269100"/>
            <a:ext cx="77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49"/>
          <p:cNvCxnSpPr/>
          <p:nvPr/>
        </p:nvCxnSpPr>
        <p:spPr>
          <a:xfrm>
            <a:off x="713175" y="4874250"/>
            <a:ext cx="772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6" r:id="rId4"/>
    <p:sldLayoutId id="2147483668" r:id="rId5"/>
    <p:sldLayoutId id="2147483694" r:id="rId6"/>
    <p:sldLayoutId id="214748369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subTitle" idx="1"/>
          </p:nvPr>
        </p:nvSpPr>
        <p:spPr>
          <a:xfrm>
            <a:off x="820783" y="3883867"/>
            <a:ext cx="2148793" cy="5913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Estudantes: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Diogo Mendes - 2191181</a:t>
            </a:r>
            <a:b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Tomás</a:t>
            </a:r>
            <a:r>
              <a:rPr lang="e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Neves - 2201747</a:t>
            </a:r>
          </a:p>
        </p:txBody>
      </p:sp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 dirty="0">
                <a:solidFill>
                  <a:schemeClr val="dk2"/>
                </a:solidFill>
              </a:rPr>
              <a:t>HAPPYGUEST</a:t>
            </a:r>
            <a:br>
              <a:rPr lang="en" sz="8200" dirty="0">
                <a:solidFill>
                  <a:schemeClr val="dk2"/>
                </a:solidFill>
              </a:rPr>
            </a:b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ctrTitle"/>
          </p:nvPr>
        </p:nvSpPr>
        <p:spPr>
          <a:xfrm>
            <a:off x="3534641" y="2744625"/>
            <a:ext cx="2074718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chemeClr val="dk2"/>
                </a:solidFill>
              </a:rPr>
              <a:t>UC - Projeto Informático</a:t>
            </a:r>
            <a:endParaRPr sz="1600" b="0" dirty="0">
              <a:solidFill>
                <a:schemeClr val="dk2"/>
              </a:solidFill>
            </a:endParaRPr>
          </a:p>
        </p:txBody>
      </p:sp>
      <p:sp>
        <p:nvSpPr>
          <p:cNvPr id="2" name="Google Shape;367;p54">
            <a:extLst>
              <a:ext uri="{FF2B5EF4-FFF2-40B4-BE49-F238E27FC236}">
                <a16:creationId xmlns:a16="http://schemas.microsoft.com/office/drawing/2014/main" id="{4BC4C4B8-A313-5CA8-8C0F-9ED81E4E4177}"/>
              </a:ext>
            </a:extLst>
          </p:cNvPr>
          <p:cNvSpPr txBox="1">
            <a:spLocks/>
          </p:cNvSpPr>
          <p:nvPr/>
        </p:nvSpPr>
        <p:spPr>
          <a:xfrm>
            <a:off x="6174424" y="3885409"/>
            <a:ext cx="2148793" cy="59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16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Orientadoras:</a:t>
            </a:r>
          </a:p>
          <a:p>
            <a:pPr marL="0" indent="0"/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 Ângela Pereira</a:t>
            </a:r>
            <a:b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Professora Maria Esteves</a:t>
            </a:r>
            <a:endParaRPr lang="e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F32A043-6419-9D43-5713-FDF45B7D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6470" y="0"/>
            <a:ext cx="2248157" cy="62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9;p54">
            <a:extLst>
              <a:ext uri="{FF2B5EF4-FFF2-40B4-BE49-F238E27FC236}">
                <a16:creationId xmlns:a16="http://schemas.microsoft.com/office/drawing/2014/main" id="{D2F64134-A101-842F-8271-223F73CA1986}"/>
              </a:ext>
            </a:extLst>
          </p:cNvPr>
          <p:cNvSpPr txBox="1">
            <a:spLocks/>
          </p:cNvSpPr>
          <p:nvPr/>
        </p:nvSpPr>
        <p:spPr>
          <a:xfrm>
            <a:off x="61090" y="176579"/>
            <a:ext cx="3121881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400" b="0" dirty="0"/>
              <a:t>Licenciatura Engenharia Informática</a:t>
            </a:r>
          </a:p>
        </p:txBody>
      </p:sp>
      <p:sp>
        <p:nvSpPr>
          <p:cNvPr id="9" name="Google Shape;369;p54">
            <a:extLst>
              <a:ext uri="{FF2B5EF4-FFF2-40B4-BE49-F238E27FC236}">
                <a16:creationId xmlns:a16="http://schemas.microsoft.com/office/drawing/2014/main" id="{FEE7D03A-8AF2-6319-D62D-3625D47D9942}"/>
              </a:ext>
            </a:extLst>
          </p:cNvPr>
          <p:cNvSpPr txBox="1">
            <a:spLocks/>
          </p:cNvSpPr>
          <p:nvPr/>
        </p:nvSpPr>
        <p:spPr>
          <a:xfrm>
            <a:off x="3534641" y="2994803"/>
            <a:ext cx="2074718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1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bhaya Libre"/>
              <a:buNone/>
              <a:defRPr sz="5200" b="0" i="0" u="none" strike="noStrike" cap="none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pt-PT" sz="1600" b="0" dirty="0"/>
              <a:t>2022/2023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10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Autenticação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Perfil de Utilizador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9125C4B-4FD1-60E8-AAD5-0AF0B4CC2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6"/>
          <a:stretch/>
        </p:blipFill>
        <p:spPr>
          <a:xfrm>
            <a:off x="4572000" y="395625"/>
            <a:ext cx="1659892" cy="3240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522B707-00FB-83E5-5AB0-D2AD0882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238" y="1480361"/>
            <a:ext cx="160419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89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11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Códigos de acesso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111B51E-01FE-C546-6DBB-33481623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5625"/>
            <a:ext cx="1614066" cy="324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CAD944-24D0-F314-E948-3CEC43C0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612" y="1480361"/>
            <a:ext cx="160419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12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Reclamações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7EAF16-D0DC-FBA0-FE85-B26B29F2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5625"/>
            <a:ext cx="1594222" cy="324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2410C0F-8671-E301-B08D-171BA929C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768" y="1507875"/>
            <a:ext cx="160805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6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6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13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Pedidos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42D0BBE-0A7B-A86E-3DD6-CC520F19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0050"/>
            <a:ext cx="1602285" cy="324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FEF696-2D07-BB3B-E6E9-975FD39E7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293" y="1480361"/>
            <a:ext cx="159629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09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19999" y="395625"/>
            <a:ext cx="5927543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</a:t>
            </a:r>
            <a:endParaRPr dirty="0"/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D208FA68-D137-CEB7-FE24-262AB7CDC35C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BB2DAA78-CE54-A6D9-47E2-E60679FC2132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04156F-1163-9577-334B-D06D1234ED28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B14DC55-BAFE-4921-3885-3CE0B2DB7A96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674786-FEAC-7EC7-FAD8-8931D35674E1}"/>
              </a:ext>
            </a:extLst>
          </p:cNvPr>
          <p:cNvSpPr txBox="1"/>
          <p:nvPr/>
        </p:nvSpPr>
        <p:spPr>
          <a:xfrm>
            <a:off x="8606471" y="4720361"/>
            <a:ext cx="44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14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8" name="Google Shape;545;p62">
            <a:extLst>
              <a:ext uri="{FF2B5EF4-FFF2-40B4-BE49-F238E27FC236}">
                <a16:creationId xmlns:a16="http://schemas.microsoft.com/office/drawing/2014/main" id="{05CA3260-7DC7-B9E7-AA75-9A52A8237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2045764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BA89EF-3BC5-1CD2-8226-5C425827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5625"/>
            <a:ext cx="1610086" cy="324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7EC5ED-D36E-1DB3-2437-01767965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27" y="1480361"/>
            <a:ext cx="160419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15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05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5566228" y="3660293"/>
            <a:ext cx="286454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06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5566228" y="3660293"/>
            <a:ext cx="286454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 e Trabalho Futuro</a:t>
            </a:r>
            <a:endParaRPr dirty="0"/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3959728" y="3660293"/>
            <a:ext cx="16065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43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17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4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139727" y="2216839"/>
            <a:ext cx="2864545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0" y="4720361"/>
            <a:ext cx="53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18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99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>
            <a:spLocks noGrp="1"/>
          </p:cNvSpPr>
          <p:nvPr>
            <p:ph type="title" idx="8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393" name="Google Shape;393;p56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Sumário</a:t>
            </a:r>
            <a:endParaRPr dirty="0"/>
          </a:p>
        </p:txBody>
      </p:sp>
      <p:sp>
        <p:nvSpPr>
          <p:cNvPr id="394" name="Google Shape;394;p56"/>
          <p:cNvSpPr txBox="1">
            <a:spLocks noGrp="1"/>
          </p:cNvSpPr>
          <p:nvPr>
            <p:ph type="subTitle" idx="1"/>
          </p:nvPr>
        </p:nvSpPr>
        <p:spPr>
          <a:xfrm>
            <a:off x="4714332" y="2397440"/>
            <a:ext cx="1755329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Funcionalidades e Testes</a:t>
            </a:r>
          </a:p>
        </p:txBody>
      </p:sp>
      <p:sp>
        <p:nvSpPr>
          <p:cNvPr id="395" name="Google Shape;395;p56"/>
          <p:cNvSpPr txBox="1">
            <a:spLocks noGrp="1"/>
          </p:cNvSpPr>
          <p:nvPr>
            <p:ph type="subTitle" idx="2"/>
          </p:nvPr>
        </p:nvSpPr>
        <p:spPr>
          <a:xfrm>
            <a:off x="4814696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 construidas ao longo do projeto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·03·</a:t>
            </a:r>
            <a:endParaRPr/>
          </a:p>
        </p:txBody>
      </p:sp>
      <p:sp>
        <p:nvSpPr>
          <p:cNvPr id="397" name="Google Shape;397;p56"/>
          <p:cNvSpPr txBox="1">
            <a:spLocks noGrp="1"/>
          </p:cNvSpPr>
          <p:nvPr>
            <p:ph type="subTitle" idx="3"/>
          </p:nvPr>
        </p:nvSpPr>
        <p:spPr>
          <a:xfrm>
            <a:off x="6739682" y="2406337"/>
            <a:ext cx="1806906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Conclusão e Trabalho Futuro</a:t>
            </a:r>
            <a:endParaRPr dirty="0"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4"/>
          </p:nvPr>
        </p:nvSpPr>
        <p:spPr>
          <a:xfrm>
            <a:off x="686449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 do projeto e trabalho futuro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 idx="5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·04·</a:t>
            </a:r>
            <a:endParaRPr dirty="0"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6"/>
          </p:nvPr>
        </p:nvSpPr>
        <p:spPr>
          <a:xfrm>
            <a:off x="500546" y="2352254"/>
            <a:ext cx="1854733" cy="6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 e Objetivos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9"/>
          </p:nvPr>
        </p:nvSpPr>
        <p:spPr>
          <a:xfrm>
            <a:off x="2774515" y="2399871"/>
            <a:ext cx="1554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 e Arquitetura </a:t>
            </a:r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13"/>
          </p:nvPr>
        </p:nvSpPr>
        <p:spPr>
          <a:xfrm>
            <a:off x="2765105" y="3253345"/>
            <a:ext cx="15546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Visão geral da estrutura do projeto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4" name="Google Shape;404;p56"/>
          <p:cNvSpPr txBox="1">
            <a:spLocks noGrp="1"/>
          </p:cNvSpPr>
          <p:nvPr>
            <p:ph type="title" idx="14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·02·</a:t>
            </a:r>
            <a:endParaRPr/>
          </a:p>
        </p:txBody>
      </p:sp>
      <p:cxnSp>
        <p:nvCxnSpPr>
          <p:cNvPr id="406" name="Google Shape;406;p56"/>
          <p:cNvCxnSpPr>
            <a:cxnSpLocks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6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408" name="Google Shape;408;p56"/>
          <p:cNvCxnSpPr>
            <a:stCxn id="407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6"/>
          <p:cNvCxnSpPr/>
          <p:nvPr/>
        </p:nvCxnSpPr>
        <p:spPr>
          <a:xfrm>
            <a:off x="25222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56"/>
          <p:cNvCxnSpPr/>
          <p:nvPr/>
        </p:nvCxnSpPr>
        <p:spPr>
          <a:xfrm>
            <a:off x="45720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6"/>
          <p:cNvCxnSpPr/>
          <p:nvPr/>
        </p:nvCxnSpPr>
        <p:spPr>
          <a:xfrm>
            <a:off x="6621810" y="1637875"/>
            <a:ext cx="0" cy="228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6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6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6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6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5407C8-3ADD-3660-384B-95A249C815A2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/>
              <a:t>2</a:t>
            </a:fld>
            <a:endParaRPr lang="pt-PT" dirty="0"/>
          </a:p>
        </p:txBody>
      </p:sp>
      <p:sp>
        <p:nvSpPr>
          <p:cNvPr id="37" name="Google Shape;398;p56">
            <a:extLst>
              <a:ext uri="{FF2B5EF4-FFF2-40B4-BE49-F238E27FC236}">
                <a16:creationId xmlns:a16="http://schemas.microsoft.com/office/drawing/2014/main" id="{8E3D484E-D924-2DB7-373B-399386587DCF}"/>
              </a:ext>
            </a:extLst>
          </p:cNvPr>
          <p:cNvSpPr txBox="1">
            <a:spLocks/>
          </p:cNvSpPr>
          <p:nvPr/>
        </p:nvSpPr>
        <p:spPr>
          <a:xfrm>
            <a:off x="481827" y="3253345"/>
            <a:ext cx="1854732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Contexto do projeto e delineamento dos nossos objetivos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agem 39" descr="Uma imagem com símbolo, design&#10;&#10;Descrição gerada automaticamente">
            <a:extLst>
              <a:ext uri="{FF2B5EF4-FFF2-40B4-BE49-F238E27FC236}">
                <a16:creationId xmlns:a16="http://schemas.microsoft.com/office/drawing/2014/main" id="{BAA9E7F1-B8F7-AA87-C8AE-6593EBD6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792" y="129166"/>
            <a:ext cx="1053791" cy="7903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135086"/>
            <a:ext cx="4445704" cy="14396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 e Objetivos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498271" y="3780089"/>
            <a:ext cx="1486799" cy="7946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·01·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3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0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pessoa, vestuário, Cara humana, segurar&#10;&#10;Descrição gerada automaticamente">
            <a:extLst>
              <a:ext uri="{FF2B5EF4-FFF2-40B4-BE49-F238E27FC236}">
                <a16:creationId xmlns:a16="http://schemas.microsoft.com/office/drawing/2014/main" id="{B9228405-E40D-ECB5-A62C-0B709B77E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" r="26610"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6" name="Google Shape;547;p62">
            <a:extLst>
              <a:ext uri="{FF2B5EF4-FFF2-40B4-BE49-F238E27FC236}">
                <a16:creationId xmlns:a16="http://schemas.microsoft.com/office/drawing/2014/main" id="{C09B5840-F3D5-CF81-228C-9CF6D187F692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Enquadramento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31326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Impacto das redes sociais na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Clientes insatisfeitos expressando queixas publicamente.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Prejuízo potencial à reputação de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 significativo para a indústria hoteleira.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Importância da imagem e reputação para o sucesso dos estabelecimentos</a:t>
            </a:r>
            <a:r>
              <a:rPr lang="pt-PT" dirty="0"/>
              <a:t>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BEE101C-99F2-F1B8-9805-1D60B80EAC71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4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32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7 dicas de gestão hoteleira para impulsionar o seu negócio">
            <a:extLst>
              <a:ext uri="{FF2B5EF4-FFF2-40B4-BE49-F238E27FC236}">
                <a16:creationId xmlns:a16="http://schemas.microsoft.com/office/drawing/2014/main" id="{5956FB84-82E7-C866-9B48-671D3BA0FD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4" r="14734"/>
          <a:stretch/>
        </p:blipFill>
        <p:spPr bwMode="auto">
          <a:xfrm>
            <a:off x="4571999" y="-8712"/>
            <a:ext cx="4572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47;p62">
            <a:extLst>
              <a:ext uri="{FF2B5EF4-FFF2-40B4-BE49-F238E27FC236}">
                <a16:creationId xmlns:a16="http://schemas.microsoft.com/office/drawing/2014/main" id="{215128C3-38D9-AB9D-205F-1A5CBF09E142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Objetivos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Aprimorar serviços e comunicação em hotéis.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Facilidade e eficácia na aplicação.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Experiência melhor para hóspedes e gestão interna otimizada.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Hóspedes expressam necessidades, hotéis resolvem problemas.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Garantir estadias mais agradáveis para todos.</a:t>
            </a: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62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2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6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5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19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4784272" y="3660293"/>
            <a:ext cx="3646502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 e Arquitetura </a:t>
            </a:r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3120620" y="3763735"/>
            <a:ext cx="1606500" cy="8109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·02·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6</a:t>
            </a:fld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Metodologia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7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47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  <p:sp>
        <p:nvSpPr>
          <p:cNvPr id="545" name="Google Shape;545;p62"/>
          <p:cNvSpPr txBox="1">
            <a:spLocks noGrp="1"/>
          </p:cNvSpPr>
          <p:nvPr>
            <p:ph type="subTitle" idx="1"/>
          </p:nvPr>
        </p:nvSpPr>
        <p:spPr>
          <a:xfrm>
            <a:off x="713225" y="1282550"/>
            <a:ext cx="7715699" cy="28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just">
              <a:buClr>
                <a:srgbClr val="273D40"/>
              </a:buClr>
              <a:buSzPct val="75000"/>
              <a:buFont typeface="Wingdings" panose="05000000000000000000" pitchFamily="2" charset="2"/>
              <a:buChar char="§"/>
            </a:pPr>
            <a:endParaRPr lang="pt-P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6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sz="800" dirty="0"/>
          </a:p>
        </p:txBody>
      </p:sp>
      <p:cxnSp>
        <p:nvCxnSpPr>
          <p:cNvPr id="549" name="Google Shape;549;p62"/>
          <p:cNvCxnSpPr>
            <a:stCxn id="54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6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cxnSp>
        <p:nvCxnSpPr>
          <p:cNvPr id="551" name="Google Shape;551;p62"/>
          <p:cNvCxnSpPr>
            <a:stCxn id="55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63B4A5-61E8-6546-96DA-5FBDF7D7B544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tx1"/>
                </a:solidFill>
              </a:rPr>
              <a:t>8</a:t>
            </a:fld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" name="Google Shape;412;p56">
            <a:hlinkClick r:id="rId3" action="ppaction://hlinksldjump"/>
            <a:extLst>
              <a:ext uri="{FF2B5EF4-FFF2-40B4-BE49-F238E27FC236}">
                <a16:creationId xmlns:a16="http://schemas.microsoft.com/office/drawing/2014/main" id="{1E5B83F1-C009-3A2B-8CCA-AB737A6B1433}"/>
              </a:ext>
            </a:extLst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3;p56">
            <a:hlinkClick r:id="rId3" action="ppaction://hlinksldjump"/>
            <a:extLst>
              <a:ext uri="{FF2B5EF4-FFF2-40B4-BE49-F238E27FC236}">
                <a16:creationId xmlns:a16="http://schemas.microsoft.com/office/drawing/2014/main" id="{C7DF22C0-D508-3561-C404-A00AEDCC05DB}"/>
              </a:ext>
            </a:extLst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14;p5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37776B-FEB9-7592-9866-1610042E5B3A}"/>
              </a:ext>
            </a:extLst>
          </p:cNvPr>
          <p:cNvSpPr/>
          <p:nvPr/>
        </p:nvSpPr>
        <p:spPr>
          <a:xfrm rot="162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5;p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5019D31-3587-0E60-3F64-5E32560E871C}"/>
              </a:ext>
            </a:extLst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93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>
            <a:spLocks noGrp="1"/>
          </p:cNvSpPr>
          <p:nvPr>
            <p:ph type="title"/>
          </p:nvPr>
        </p:nvSpPr>
        <p:spPr>
          <a:xfrm>
            <a:off x="3985070" y="3660293"/>
            <a:ext cx="4445704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e Testes</a:t>
            </a:r>
            <a:endParaRPr dirty="0"/>
          </a:p>
        </p:txBody>
      </p:sp>
      <p:sp>
        <p:nvSpPr>
          <p:cNvPr id="757" name="Google Shape;757;p69"/>
          <p:cNvSpPr txBox="1">
            <a:spLocks noGrp="1"/>
          </p:cNvSpPr>
          <p:nvPr>
            <p:ph type="title" idx="2"/>
          </p:nvPr>
        </p:nvSpPr>
        <p:spPr>
          <a:xfrm>
            <a:off x="2378570" y="3812721"/>
            <a:ext cx="1606500" cy="7619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·03·</a:t>
            </a:r>
            <a:endParaRPr dirty="0"/>
          </a:p>
        </p:txBody>
      </p:sp>
      <p:sp>
        <p:nvSpPr>
          <p:cNvPr id="758" name="Google Shape;758;p6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HAPPYGUEST</a:t>
            </a:r>
            <a:endParaRPr dirty="0"/>
          </a:p>
        </p:txBody>
      </p:sp>
      <p:sp>
        <p:nvSpPr>
          <p:cNvPr id="759" name="Google Shape;759;p6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/>
              <a:t>IPL – ESTG 2023</a:t>
            </a:r>
          </a:p>
        </p:txBody>
      </p:sp>
      <p:sp>
        <p:nvSpPr>
          <p:cNvPr id="760" name="Google Shape;760;p69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9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9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9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8027-72EA-7B09-3267-D9E30E58274A}"/>
              </a:ext>
            </a:extLst>
          </p:cNvPr>
          <p:cNvSpPr txBox="1"/>
          <p:nvPr/>
        </p:nvSpPr>
        <p:spPr>
          <a:xfrm>
            <a:off x="8606471" y="4720361"/>
            <a:ext cx="32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58FA2AA-F4B1-4BB9-9AB4-7433707973D2}" type="slidenum">
              <a:rPr lang="pt-PT" smtClean="0">
                <a:solidFill>
                  <a:schemeClr val="bg2"/>
                </a:solidFill>
              </a:rPr>
              <a:t>9</a:t>
            </a:fld>
            <a:endParaRPr lang="pt-PT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660</Words>
  <Application>Microsoft Office PowerPoint</Application>
  <PresentationFormat>Apresentação no Ecrã (16:9)</PresentationFormat>
  <Paragraphs>123</Paragraphs>
  <Slides>18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7" baseType="lpstr">
      <vt:lpstr>Nanum Gothic</vt:lpstr>
      <vt:lpstr>Arial</vt:lpstr>
      <vt:lpstr>Anaheim</vt:lpstr>
      <vt:lpstr>Söhne</vt:lpstr>
      <vt:lpstr>Times New Roman</vt:lpstr>
      <vt:lpstr>Wingdings</vt:lpstr>
      <vt:lpstr>Raleway</vt:lpstr>
      <vt:lpstr>Abhaya Libre</vt:lpstr>
      <vt:lpstr>Hotel Chain Company Profile by Slidesgo</vt:lpstr>
      <vt:lpstr>HAPPYGUEST </vt:lpstr>
      <vt:lpstr>Sumário</vt:lpstr>
      <vt:lpstr>Enquadramento e Objetivos</vt:lpstr>
      <vt:lpstr>Enquadramento</vt:lpstr>
      <vt:lpstr>Objetivos</vt:lpstr>
      <vt:lpstr>Metodologia e Arquitetura </vt:lpstr>
      <vt:lpstr>Metodologia</vt:lpstr>
      <vt:lpstr>Arquitetura</vt:lpstr>
      <vt:lpstr>Funcionalidades e Testes</vt:lpstr>
      <vt:lpstr>Funcionalidades</vt:lpstr>
      <vt:lpstr>Funcionalidades</vt:lpstr>
      <vt:lpstr>Funcionalidades</vt:lpstr>
      <vt:lpstr>Funcionalidades</vt:lpstr>
      <vt:lpstr>Funcionalidades</vt:lpstr>
      <vt:lpstr>Apresentação do PowerPoint</vt:lpstr>
      <vt:lpstr>Teste</vt:lpstr>
      <vt:lpstr>Conclusão e 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HAPPYGUEST </dc:title>
  <cp:lastModifiedBy>Tomás José Carraco Neves</cp:lastModifiedBy>
  <cp:revision>4</cp:revision>
  <dcterms:modified xsi:type="dcterms:W3CDTF">2023-09-12T18:40:17Z</dcterms:modified>
</cp:coreProperties>
</file>